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Fira Sans Extra Condensed Medium"/>
      <p:regular r:id="rId46"/>
      <p:bold r:id="rId47"/>
      <p:italic r:id="rId48"/>
      <p:boldItalic r:id="rId49"/>
    </p:embeddedFont>
    <p:embeddedFont>
      <p:font typeface="Fira Sans Extra Condense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FiraSansExtraCondensedMedium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italic.fntdata"/><Relationship Id="rId47" Type="http://schemas.openxmlformats.org/officeDocument/2006/relationships/font" Target="fonts/FiraSansExtraCondensedMedium-bold.fntdata"/><Relationship Id="rId49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-bold.fntdata"/><Relationship Id="rId50" Type="http://schemas.openxmlformats.org/officeDocument/2006/relationships/font" Target="fonts/FiraSansExtraCondensed-regular.fntdata"/><Relationship Id="rId53" Type="http://schemas.openxmlformats.org/officeDocument/2006/relationships/font" Target="fonts/FiraSansExtraCondensed-boldItalic.fntdata"/><Relationship Id="rId52" Type="http://schemas.openxmlformats.org/officeDocument/2006/relationships/font" Target="fonts/FiraSansExtraCondense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d1d11c1e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d1d11c1e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292a73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6292a73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edbc75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1edbc75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3577e07ca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3577e07ca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1e6e7006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1e6e7006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1e6e7006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1e6e7006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1e6e7006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1e6e7006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6b69648f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6b69648f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3577e07c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3577e07c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a1b6e560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a1b6e56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6e0078f7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6e0078f7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e6e700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e6e700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3577e07ca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3577e07ca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6e0078f79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6e0078f79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6e0078f79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6e0078f79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584f197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584f197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3577e07ca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3577e07ca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584f19b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584f19b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3577e07ca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3577e07ca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584f19bb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584f19bb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3577e07ca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3577e07ca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584f1970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584f1970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b69648f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b69648f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1e6e7006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1e6e7006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1e6e7006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1e6e7006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01266b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01266b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a1b6e56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a1b6e56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1e6e7006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1e6e7006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1e6e7006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1e6e7006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7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4606725" y="215385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14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</a:t>
            </a:r>
            <a:r>
              <a:rPr lang="en" sz="14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4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 individual sentiment on climate change based on historical tweet data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3929450" y="1399125"/>
            <a:ext cx="73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2021/22 Climate Change Believe Analysis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907000" y="1276725"/>
            <a:ext cx="7341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   Movie Recommendation System</a:t>
            </a:r>
            <a:endParaRPr b="1" sz="2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				</a:t>
            </a:r>
            <a:r>
              <a:rPr b="1" lang="en" sz="2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Flick Insights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" name="Google Shape;54;p13"/>
          <p:cNvGrpSpPr/>
          <p:nvPr/>
        </p:nvGrpSpPr>
        <p:grpSpPr>
          <a:xfrm flipH="1" rot="1578595">
            <a:off x="2094215" y="-779348"/>
            <a:ext cx="2976394" cy="3257783"/>
            <a:chOff x="4718425" y="934625"/>
            <a:chExt cx="1467100" cy="1605800"/>
          </a:xfrm>
        </p:grpSpPr>
        <p:cxnSp>
          <p:nvCxnSpPr>
            <p:cNvPr id="55" name="Google Shape;55;p13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" name="Google Shape;56;p13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7" name="Google Shape;57;p13"/>
          <p:cNvGrpSpPr/>
          <p:nvPr/>
        </p:nvGrpSpPr>
        <p:grpSpPr>
          <a:xfrm flipH="1" rot="1578595">
            <a:off x="-797639" y="1111508"/>
            <a:ext cx="1677379" cy="3384631"/>
            <a:chOff x="6176375" y="2540550"/>
            <a:chExt cx="826800" cy="1668325"/>
          </a:xfrm>
        </p:grpSpPr>
        <p:cxnSp>
          <p:nvCxnSpPr>
            <p:cNvPr id="58" name="Google Shape;58;p13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" name="Google Shape;59;p13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 flipH="1" rot="1578595">
            <a:off x="1228563" y="-1609335"/>
            <a:ext cx="1348111" cy="3267825"/>
            <a:chOff x="6042175" y="934625"/>
            <a:chExt cx="664500" cy="1610750"/>
          </a:xfrm>
        </p:grpSpPr>
        <p:cxnSp>
          <p:nvCxnSpPr>
            <p:cNvPr id="61" name="Google Shape;61;p13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" name="Google Shape;62;p13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3"/>
          <p:cNvGrpSpPr/>
          <p:nvPr/>
        </p:nvGrpSpPr>
        <p:grpSpPr>
          <a:xfrm flipH="1" rot="1578595">
            <a:off x="-1722093" y="-582495"/>
            <a:ext cx="3767914" cy="1483328"/>
            <a:chOff x="6185550" y="1814200"/>
            <a:chExt cx="1857250" cy="731150"/>
          </a:xfrm>
        </p:grpSpPr>
        <p:cxnSp>
          <p:nvCxnSpPr>
            <p:cNvPr id="64" name="Google Shape;64;p13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" name="Google Shape;65;p13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3"/>
          <p:cNvGrpSpPr/>
          <p:nvPr/>
        </p:nvGrpSpPr>
        <p:grpSpPr>
          <a:xfrm flipH="1" rot="1578595">
            <a:off x="911417" y="2377123"/>
            <a:ext cx="3694169" cy="1853221"/>
            <a:chOff x="4369400" y="2545175"/>
            <a:chExt cx="1820900" cy="913475"/>
          </a:xfrm>
        </p:grpSpPr>
        <p:cxnSp>
          <p:nvCxnSpPr>
            <p:cNvPr id="67" name="Google Shape;67;p13"/>
            <p:cNvCxnSpPr/>
            <p:nvPr/>
          </p:nvCxnSpPr>
          <p:spPr>
            <a:xfrm flipH="1" rot="10800000">
              <a:off x="4689400" y="2545175"/>
              <a:ext cx="15009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" name="Google Shape;68;p13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 flipH="1" rot="1578595">
            <a:off x="667569" y="2023314"/>
            <a:ext cx="2423912" cy="3249617"/>
            <a:chOff x="4995600" y="2545225"/>
            <a:chExt cx="1194775" cy="1601775"/>
          </a:xfrm>
        </p:grpSpPr>
        <p:cxnSp>
          <p:nvCxnSpPr>
            <p:cNvPr id="70" name="Google Shape;70;p13"/>
            <p:cNvCxnSpPr/>
            <p:nvPr/>
          </p:nvCxnSpPr>
          <p:spPr>
            <a:xfrm flipH="1" rot="10800000">
              <a:off x="5325175" y="2545225"/>
              <a:ext cx="865200" cy="130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" name="Google Shape;71;p13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3"/>
          <p:cNvGrpSpPr/>
          <p:nvPr/>
        </p:nvGrpSpPr>
        <p:grpSpPr>
          <a:xfrm flipH="1" rot="1578595">
            <a:off x="-1258262" y="1006990"/>
            <a:ext cx="2627954" cy="1261280"/>
            <a:chOff x="6190400" y="2545375"/>
            <a:chExt cx="1295350" cy="621700"/>
          </a:xfrm>
        </p:grpSpPr>
        <p:cxnSp>
          <p:nvCxnSpPr>
            <p:cNvPr id="73" name="Google Shape;73;p13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" name="Google Shape;74;p13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3"/>
          <p:cNvGrpSpPr/>
          <p:nvPr/>
        </p:nvGrpSpPr>
        <p:grpSpPr>
          <a:xfrm flipH="1" rot="1578595">
            <a:off x="1576483" y="1456307"/>
            <a:ext cx="2966858" cy="921463"/>
            <a:chOff x="4718425" y="2096250"/>
            <a:chExt cx="1462400" cy="454200"/>
          </a:xfrm>
        </p:grpSpPr>
        <p:cxnSp>
          <p:nvCxnSpPr>
            <p:cNvPr id="76" name="Google Shape;76;p13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" name="Google Shape;77;p13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rgbClr val="E85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 flipH="1" rot="1578595">
            <a:off x="-10105" y="-822522"/>
            <a:ext cx="2114450" cy="2113562"/>
            <a:chOff x="6185500" y="1498650"/>
            <a:chExt cx="1042238" cy="1041800"/>
          </a:xfrm>
        </p:grpSpPr>
        <p:cxnSp>
          <p:nvCxnSpPr>
            <p:cNvPr id="79" name="Google Shape;79;p13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" name="Google Shape;80;p13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3"/>
          <p:cNvGrpSpPr/>
          <p:nvPr/>
        </p:nvGrpSpPr>
        <p:grpSpPr>
          <a:xfrm flipH="1" rot="1578595">
            <a:off x="361877" y="1383708"/>
            <a:ext cx="2376084" cy="2376084"/>
            <a:chOff x="5587975" y="1952850"/>
            <a:chExt cx="1171200" cy="1171200"/>
          </a:xfrm>
        </p:grpSpPr>
        <p:sp>
          <p:nvSpPr>
            <p:cNvPr id="82" name="Google Shape;82;p13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22"/>
          <p:cNvCxnSpPr/>
          <p:nvPr/>
        </p:nvCxnSpPr>
        <p:spPr>
          <a:xfrm flipH="1" rot="10800000">
            <a:off x="1734500" y="958550"/>
            <a:ext cx="6634800" cy="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17" name="Google Shape;317;p22"/>
          <p:cNvSpPr/>
          <p:nvPr/>
        </p:nvSpPr>
        <p:spPr>
          <a:xfrm>
            <a:off x="1662475" y="4020800"/>
            <a:ext cx="992100" cy="4812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1042400" y="36294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0.5M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1042400" y="28674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1.0M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1042400" y="21816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1.5M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1042400" y="14958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2.0M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1353675" y="4265750"/>
            <a:ext cx="43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cxnSp>
        <p:nvCxnSpPr>
          <p:cNvPr id="323" name="Google Shape;323;p22"/>
          <p:cNvCxnSpPr/>
          <p:nvPr/>
        </p:nvCxnSpPr>
        <p:spPr>
          <a:xfrm flipH="1" rot="10800000">
            <a:off x="1734500" y="1644350"/>
            <a:ext cx="6634800" cy="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24" name="Google Shape;324;p22"/>
          <p:cNvSpPr txBox="1"/>
          <p:nvPr/>
        </p:nvSpPr>
        <p:spPr>
          <a:xfrm rot="-5400000">
            <a:off x="170700" y="2464550"/>
            <a:ext cx="10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5" name="Google Shape;325;p22"/>
          <p:cNvCxnSpPr/>
          <p:nvPr/>
        </p:nvCxnSpPr>
        <p:spPr>
          <a:xfrm flipH="1" rot="10800000">
            <a:off x="1734500" y="2405450"/>
            <a:ext cx="66651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2"/>
          <p:cNvCxnSpPr/>
          <p:nvPr/>
        </p:nvCxnSpPr>
        <p:spPr>
          <a:xfrm flipH="1" rot="10800000">
            <a:off x="1734500" y="3059750"/>
            <a:ext cx="6634800" cy="3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2"/>
          <p:cNvCxnSpPr/>
          <p:nvPr/>
        </p:nvCxnSpPr>
        <p:spPr>
          <a:xfrm flipH="1" rot="10800000">
            <a:off x="1734500" y="3774950"/>
            <a:ext cx="6619500" cy="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28" name="Google Shape;328;p22"/>
          <p:cNvSpPr txBox="1"/>
          <p:nvPr>
            <p:ph type="title"/>
          </p:nvPr>
        </p:nvSpPr>
        <p:spPr>
          <a:xfrm>
            <a:off x="710250" y="554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Distribution of Movies Ratings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4389075" y="1781225"/>
            <a:ext cx="992100" cy="2749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044D6"/>
              </a:gs>
              <a:gs pos="100000">
                <a:srgbClr val="692176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>
            <a:off x="5644425" y="733850"/>
            <a:ext cx="992100" cy="37683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/>
          <p:nvPr/>
        </p:nvSpPr>
        <p:spPr>
          <a:xfrm>
            <a:off x="2987675" y="3436425"/>
            <a:ext cx="992100" cy="10656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1676400" y="4495800"/>
            <a:ext cx="637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1</a:t>
            </a: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.0		    2.0		     3.0	            4.0                      5.0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114800" y="4724400"/>
            <a:ext cx="99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Ratings</a:t>
            </a:r>
            <a:endParaRPr sz="900"/>
          </a:p>
        </p:txBody>
      </p:sp>
      <p:sp>
        <p:nvSpPr>
          <p:cNvPr id="334" name="Google Shape;334;p22"/>
          <p:cNvSpPr/>
          <p:nvPr/>
        </p:nvSpPr>
        <p:spPr>
          <a:xfrm>
            <a:off x="7016025" y="2481450"/>
            <a:ext cx="992100" cy="2020800"/>
          </a:xfrm>
          <a:prstGeom prst="roundRect">
            <a:avLst>
              <a:gd fmla="val 16667" name="adj"/>
            </a:avLst>
          </a:prstGeom>
          <a:solidFill>
            <a:srgbClr val="E850E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1042400" y="7338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2.5M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710275" y="3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Grouped Ratings By UserId Distribution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s://lh4.googleusercontent.com/Hage-VzeXHgNwVwMAF0zbiN5t4SVixqmZb093nyWINN9axYe-F-TBmWSUAC8mgb3Qo4wkEyGCoF3_7_q3RCzmPETQ74xvUpmSgycp1RyLcBX12X0Swyc12RAwVF_mweXq9WiEJPp1581" id="341" name="Google Shape;341;p23"/>
          <p:cNvPicPr preferRelativeResize="0"/>
          <p:nvPr/>
        </p:nvPicPr>
        <p:blipFill rotWithShape="1">
          <a:blip r:embed="rId3">
            <a:alphaModFix/>
          </a:blip>
          <a:srcRect b="14914" l="31831" r="29798" t="11685"/>
          <a:stretch/>
        </p:blipFill>
        <p:spPr>
          <a:xfrm>
            <a:off x="1556575" y="377925"/>
            <a:ext cx="5611199" cy="44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23"/>
          <p:cNvCxnSpPr/>
          <p:nvPr/>
        </p:nvCxnSpPr>
        <p:spPr>
          <a:xfrm rot="-5400000">
            <a:off x="6615024" y="2272425"/>
            <a:ext cx="373200" cy="334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23"/>
          <p:cNvSpPr txBox="1"/>
          <p:nvPr/>
        </p:nvSpPr>
        <p:spPr>
          <a:xfrm>
            <a:off x="6481975" y="1644025"/>
            <a:ext cx="197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First Group : 110010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       (1 -  50)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" name="Google Shape;344;p23"/>
          <p:cNvCxnSpPr/>
          <p:nvPr/>
        </p:nvCxnSpPr>
        <p:spPr>
          <a:xfrm flipH="1" rot="5400000">
            <a:off x="2008750" y="2222650"/>
            <a:ext cx="350100" cy="289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3"/>
          <p:cNvSpPr txBox="1"/>
          <p:nvPr/>
        </p:nvSpPr>
        <p:spPr>
          <a:xfrm>
            <a:off x="668125" y="1598500"/>
            <a:ext cx="197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Second Group: 50973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     (50    -     500)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6" name="Google Shape;346;p23"/>
          <p:cNvCxnSpPr/>
          <p:nvPr/>
        </p:nvCxnSpPr>
        <p:spPr>
          <a:xfrm rot="10800000">
            <a:off x="1582825" y="3379325"/>
            <a:ext cx="426000" cy="319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23"/>
          <p:cNvSpPr txBox="1"/>
          <p:nvPr/>
        </p:nvSpPr>
        <p:spPr>
          <a:xfrm>
            <a:off x="166275" y="3023350"/>
            <a:ext cx="18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Third Group: 1338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(500  -   1000 )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8" name="Google Shape;348;p23"/>
          <p:cNvCxnSpPr/>
          <p:nvPr/>
        </p:nvCxnSpPr>
        <p:spPr>
          <a:xfrm flipH="1">
            <a:off x="1597950" y="3866000"/>
            <a:ext cx="334800" cy="289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23"/>
          <p:cNvSpPr txBox="1"/>
          <p:nvPr/>
        </p:nvSpPr>
        <p:spPr>
          <a:xfrm>
            <a:off x="90075" y="3785350"/>
            <a:ext cx="18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Fourth</a:t>
            </a: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Group: 159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(1000 -   1500 )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0" name="Google Shape;350;p23"/>
          <p:cNvCxnSpPr>
            <a:stCxn id="349" idx="3"/>
          </p:cNvCxnSpPr>
          <p:nvPr/>
        </p:nvCxnSpPr>
        <p:spPr>
          <a:xfrm flipH="1">
            <a:off x="1719675" y="4093150"/>
            <a:ext cx="242100" cy="686100"/>
          </a:xfrm>
          <a:prstGeom prst="bentConnector4">
            <a:avLst>
              <a:gd fmla="val -98358" name="adj1"/>
              <a:gd fmla="val 724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3"/>
          <p:cNvSpPr txBox="1"/>
          <p:nvPr/>
        </p:nvSpPr>
        <p:spPr>
          <a:xfrm>
            <a:off x="1690275" y="4547350"/>
            <a:ext cx="18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Fifth</a:t>
            </a: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Group: 61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( &gt; 1500 )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710275" y="3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Distribution of Movie Genre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75" y="606175"/>
            <a:ext cx="7167426" cy="44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>
            <p:ph type="title"/>
          </p:nvPr>
        </p:nvSpPr>
        <p:spPr>
          <a:xfrm>
            <a:off x="329275" y="79450"/>
            <a:ext cx="45855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Analysing </a:t>
            </a: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Popular Movie Genres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0" y="414900"/>
            <a:ext cx="4932648" cy="4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125" y="673500"/>
            <a:ext cx="4383774" cy="35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>
            <p:ph type="title"/>
          </p:nvPr>
        </p:nvSpPr>
        <p:spPr>
          <a:xfrm>
            <a:off x="4748875" y="79450"/>
            <a:ext cx="45855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Analysing Popular Movie Actors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1015075" y="3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Popular Movies in 2008</a:t>
            </a:r>
            <a:endParaRPr/>
          </a:p>
        </p:txBody>
      </p:sp>
      <p:pic>
        <p:nvPicPr>
          <p:cNvPr id="371" name="Google Shape;3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5" y="536650"/>
            <a:ext cx="8955024" cy="46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710275" y="79450"/>
            <a:ext cx="3946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Analysing Popular Directors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7" name="Google Shape;3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5" y="822725"/>
            <a:ext cx="4930376" cy="38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150" y="974496"/>
            <a:ext cx="4243851" cy="34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 txBox="1"/>
          <p:nvPr>
            <p:ph type="title"/>
          </p:nvPr>
        </p:nvSpPr>
        <p:spPr>
          <a:xfrm>
            <a:off x="4825075" y="79450"/>
            <a:ext cx="3946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Analysing Popular Plots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Further Tag Exploration using word-cloud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517175" y="1142075"/>
            <a:ext cx="734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Common Casts Name</a:t>
            </a: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									Movie Titles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025" y="1492300"/>
            <a:ext cx="4182975" cy="34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73175"/>
            <a:ext cx="4961026" cy="34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type="title"/>
          </p:nvPr>
        </p:nvSpPr>
        <p:spPr>
          <a:xfrm>
            <a:off x="710275" y="384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Movie Genres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s://lh4.googleusercontent.com/WA2nfDQnjKqoDebuQNnps79qMtcy--JxxgWooAvmjp3KbXOCAk2zsYhSasjgG5x5-OnjviqUxIItxKaStC45ElEdey-mdEU1VuCxsXuruKlUtGjcboR03pspUbRnM1rQ-Yicmcw3Je3v" id="393" name="Google Shape;393;p29"/>
          <p:cNvPicPr preferRelativeResize="0"/>
          <p:nvPr/>
        </p:nvPicPr>
        <p:blipFill rotWithShape="1">
          <a:blip r:embed="rId3">
            <a:alphaModFix/>
          </a:blip>
          <a:srcRect b="0" l="0" r="0" t="5598"/>
          <a:stretch/>
        </p:blipFill>
        <p:spPr>
          <a:xfrm>
            <a:off x="897975" y="737725"/>
            <a:ext cx="7639151" cy="44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 </a:t>
            </a:r>
            <a:r>
              <a:rPr lang="en">
                <a:solidFill>
                  <a:srgbClr val="0C343D"/>
                </a:solidFill>
              </a:rPr>
              <a:t>Engineering</a:t>
            </a:r>
            <a:endParaRPr>
              <a:solidFill>
                <a:srgbClr val="0C343D"/>
              </a:solidFill>
            </a:endParaRPr>
          </a:p>
        </p:txBody>
      </p:sp>
      <p:grpSp>
        <p:nvGrpSpPr>
          <p:cNvPr id="399" name="Google Shape;399;p30"/>
          <p:cNvGrpSpPr/>
          <p:nvPr/>
        </p:nvGrpSpPr>
        <p:grpSpPr>
          <a:xfrm>
            <a:off x="3433276" y="2409276"/>
            <a:ext cx="5000574" cy="847200"/>
            <a:chOff x="3433276" y="2409276"/>
            <a:chExt cx="5000574" cy="847200"/>
          </a:xfrm>
        </p:grpSpPr>
        <p:sp>
          <p:nvSpPr>
            <p:cNvPr id="400" name="Google Shape;400;p30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Scaling</a:t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402" name="Google Shape;402;p30"/>
            <p:cNvSpPr txBox="1"/>
            <p:nvPr/>
          </p:nvSpPr>
          <p:spPr>
            <a:xfrm>
              <a:off x="6347050" y="2565426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3" name="Google Shape;403;p30"/>
          <p:cNvGrpSpPr/>
          <p:nvPr/>
        </p:nvGrpSpPr>
        <p:grpSpPr>
          <a:xfrm>
            <a:off x="3433276" y="3545638"/>
            <a:ext cx="5000574" cy="847200"/>
            <a:chOff x="3433276" y="3545638"/>
            <a:chExt cx="5000574" cy="847200"/>
          </a:xfrm>
        </p:grpSpPr>
        <p:sp>
          <p:nvSpPr>
            <p:cNvPr id="404" name="Google Shape;404;p30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 Test Split</a:t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406" name="Google Shape;406;p30"/>
            <p:cNvSpPr txBox="1"/>
            <p:nvPr/>
          </p:nvSpPr>
          <p:spPr>
            <a:xfrm>
              <a:off x="6347050" y="3701788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7" name="Google Shape;407;p30"/>
          <p:cNvGrpSpPr/>
          <p:nvPr/>
        </p:nvGrpSpPr>
        <p:grpSpPr>
          <a:xfrm>
            <a:off x="3433276" y="1272915"/>
            <a:ext cx="5000574" cy="847200"/>
            <a:chOff x="3433276" y="1272915"/>
            <a:chExt cx="5000574" cy="847200"/>
          </a:xfrm>
        </p:grpSpPr>
        <p:sp>
          <p:nvSpPr>
            <p:cNvPr id="408" name="Google Shape;408;p30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E43C6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Vectorizing</a:t>
              </a:r>
              <a:endParaRPr sz="1700">
                <a:solidFill>
                  <a:srgbClr val="0C343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0" name="Google Shape;410;p30"/>
            <p:cNvSpPr txBox="1"/>
            <p:nvPr/>
          </p:nvSpPr>
          <p:spPr>
            <a:xfrm>
              <a:off x="6347050" y="142906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1" name="Google Shape;411;p30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412" name="Google Shape;412;p3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4" name="Google Shape;414;p30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415" name="Google Shape;415;p30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8" name="Google Shape;418;p30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419" name="Google Shape;419;p3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7" name="Google Shape;427;p30"/>
          <p:cNvGrpSpPr/>
          <p:nvPr/>
        </p:nvGrpSpPr>
        <p:grpSpPr>
          <a:xfrm>
            <a:off x="710275" y="1696445"/>
            <a:ext cx="2460575" cy="2272941"/>
            <a:chOff x="710275" y="1696445"/>
            <a:chExt cx="2460575" cy="2272941"/>
          </a:xfrm>
        </p:grpSpPr>
        <p:grpSp>
          <p:nvGrpSpPr>
            <p:cNvPr id="428" name="Google Shape;428;p30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429" name="Google Shape;429;p30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30" name="Google Shape;430;p30"/>
              <p:cNvCxnSpPr>
                <a:stCxn id="429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31" name="Google Shape;431;p30"/>
              <p:cNvCxnSpPr>
                <a:stCxn id="429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32" name="Google Shape;432;p30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433" name="Google Shape;433;p30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34" name="Google Shape;434;p30"/>
              <p:cNvCxnSpPr>
                <a:stCxn id="433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35" name="Google Shape;435;p30"/>
              <p:cNvCxnSpPr>
                <a:stCxn id="433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36" name="Google Shape;436;p30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437" name="Google Shape;437;p30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710275" y="2181958"/>
              <a:ext cx="1301700" cy="13017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848097" y="2319958"/>
              <a:ext cx="1025700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</a:t>
              </a:r>
              <a:endParaRPr sz="13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Train Test Split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445" name="Google Shape;4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25" y="713050"/>
            <a:ext cx="7658784" cy="41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/>
        </p:nvSpPr>
        <p:spPr>
          <a:xfrm>
            <a:off x="1388225" y="1645850"/>
            <a:ext cx="70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31333F"/>
              </a:solidFill>
              <a:highlight>
                <a:srgbClr val="FFFFFF"/>
              </a:highlight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5525" y="427525"/>
            <a:ext cx="378425" cy="3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type="title"/>
          </p:nvPr>
        </p:nvSpPr>
        <p:spPr>
          <a:xfrm>
            <a:off x="-1347125" y="3080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Flick Insights</a:t>
            </a:r>
            <a:endParaRPr b="1" sz="29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557875" y="8476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60400" rtl="0" algn="l">
              <a:spcBef>
                <a:spcPts val="300"/>
              </a:spcBef>
              <a:spcAft>
                <a:spcPts val="0"/>
              </a:spcAft>
              <a:buClr>
                <a:srgbClr val="31333F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1333F"/>
                </a:solidFill>
                <a:highlight>
                  <a:srgbClr val="FFFFFF"/>
                </a:highlight>
              </a:rPr>
              <a:t>Flick Insights is a software as a service(saas) platform used by Cinemas and movie streaming platform as a recommendation engine, to recommend movies to their customers</a:t>
            </a:r>
            <a:endParaRPr b="1" sz="1400">
              <a:solidFill>
                <a:srgbClr val="31333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1333F"/>
              </a:solidFill>
              <a:highlight>
                <a:srgbClr val="FFFFFF"/>
              </a:highlight>
            </a:endParaRPr>
          </a:p>
          <a:p>
            <a:pPr indent="-317500" lvl="0" marL="660400" rtl="0" algn="l">
              <a:spcBef>
                <a:spcPts val="1600"/>
              </a:spcBef>
              <a:spcAft>
                <a:spcPts val="0"/>
              </a:spcAft>
              <a:buClr>
                <a:srgbClr val="31333F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1333F"/>
                </a:solidFill>
                <a:highlight>
                  <a:srgbClr val="FFFFFF"/>
                </a:highlight>
              </a:rPr>
              <a:t>New user can choose 3 Movies of their choice and Flick Insights will request an API Call to recommend Top 10 movies that matches user preference with a high similarity score.</a:t>
            </a:r>
            <a:endParaRPr b="1" sz="1400">
              <a:solidFill>
                <a:srgbClr val="31333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1333F"/>
              </a:solidFill>
              <a:highlight>
                <a:srgbClr val="FFFFFF"/>
              </a:highlight>
            </a:endParaRPr>
          </a:p>
          <a:p>
            <a:pPr indent="-317500" lvl="0" marL="660400" rtl="0" algn="l">
              <a:spcBef>
                <a:spcPts val="1600"/>
              </a:spcBef>
              <a:spcAft>
                <a:spcPts val="0"/>
              </a:spcAft>
              <a:buClr>
                <a:srgbClr val="31333F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31333F"/>
                </a:solidFill>
                <a:highlight>
                  <a:srgbClr val="FFFFFF"/>
                </a:highlight>
              </a:rPr>
              <a:t>For regular users, the API model makes recommendations based on users data and the IMDb metadata.</a:t>
            </a:r>
            <a:endParaRPr b="1" sz="1400">
              <a:solidFill>
                <a:srgbClr val="31333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/>
          <p:nvPr>
            <p:ph type="title"/>
          </p:nvPr>
        </p:nvSpPr>
        <p:spPr>
          <a:xfrm>
            <a:off x="710275" y="3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Content Filtering Model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50" y="484450"/>
            <a:ext cx="6086976" cy="45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type="title"/>
          </p:nvPr>
        </p:nvSpPr>
        <p:spPr>
          <a:xfrm>
            <a:off x="710275" y="3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Collaborative Filtering Model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457" name="Google Shape;4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25" y="484450"/>
            <a:ext cx="6650024" cy="4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Modelling</a:t>
            </a:r>
            <a:endParaRPr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/>
        </p:nvSpPr>
        <p:spPr>
          <a:xfrm>
            <a:off x="2297300" y="168025"/>
            <a:ext cx="357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Best model with low RMSE score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8" name="Google Shape;468;p35"/>
          <p:cNvCxnSpPr/>
          <p:nvPr/>
        </p:nvCxnSpPr>
        <p:spPr>
          <a:xfrm flipH="1" rot="10800000">
            <a:off x="2347719" y="2584735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5"/>
          <p:cNvCxnSpPr/>
          <p:nvPr/>
        </p:nvCxnSpPr>
        <p:spPr>
          <a:xfrm flipH="1" rot="10800000">
            <a:off x="2347719" y="2146318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5"/>
          <p:cNvCxnSpPr/>
          <p:nvPr/>
        </p:nvCxnSpPr>
        <p:spPr>
          <a:xfrm flipH="1" rot="10800000">
            <a:off x="2347719" y="170790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5"/>
          <p:cNvCxnSpPr/>
          <p:nvPr/>
        </p:nvCxnSpPr>
        <p:spPr>
          <a:xfrm flipH="1" rot="10800000">
            <a:off x="2347719" y="122077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72" name="Google Shape;472;p35"/>
          <p:cNvSpPr/>
          <p:nvPr/>
        </p:nvSpPr>
        <p:spPr>
          <a:xfrm>
            <a:off x="2407600" y="1198050"/>
            <a:ext cx="415500" cy="1856400"/>
          </a:xfrm>
          <a:prstGeom prst="roundRect">
            <a:avLst>
              <a:gd fmla="val 3538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5"/>
          <p:cNvSpPr txBox="1"/>
          <p:nvPr/>
        </p:nvSpPr>
        <p:spPr>
          <a:xfrm>
            <a:off x="1832075" y="2496609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0.5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1832075" y="2009479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0.6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1832075" y="1571075"/>
            <a:ext cx="5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0.7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5"/>
          <p:cNvSpPr txBox="1"/>
          <p:nvPr/>
        </p:nvSpPr>
        <p:spPr>
          <a:xfrm>
            <a:off x="1832075" y="1056446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0.84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2063988" y="2903381"/>
            <a:ext cx="3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sp>
        <p:nvSpPr>
          <p:cNvPr id="478" name="Google Shape;478;p35"/>
          <p:cNvSpPr txBox="1"/>
          <p:nvPr/>
        </p:nvSpPr>
        <p:spPr>
          <a:xfrm rot="-5400000">
            <a:off x="1084650" y="1626900"/>
            <a:ext cx="107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 rot="-5400000">
            <a:off x="2158075" y="3126650"/>
            <a:ext cx="69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SVD </a:t>
            </a: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480" name="Google Shape;480;p35"/>
          <p:cNvSpPr txBox="1"/>
          <p:nvPr/>
        </p:nvSpPr>
        <p:spPr>
          <a:xfrm>
            <a:off x="3457796" y="4415786"/>
            <a:ext cx="22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900"/>
          </a:p>
        </p:txBody>
      </p:sp>
      <p:cxnSp>
        <p:nvCxnSpPr>
          <p:cNvPr id="481" name="Google Shape;481;p35"/>
          <p:cNvCxnSpPr/>
          <p:nvPr/>
        </p:nvCxnSpPr>
        <p:spPr>
          <a:xfrm flipH="1" rot="10800000">
            <a:off x="2347719" y="76357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82" name="Google Shape;482;p35"/>
          <p:cNvSpPr txBox="1"/>
          <p:nvPr/>
        </p:nvSpPr>
        <p:spPr>
          <a:xfrm>
            <a:off x="1832075" y="599246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1.0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3" name="Google Shape;483;p35"/>
          <p:cNvGrpSpPr/>
          <p:nvPr/>
        </p:nvGrpSpPr>
        <p:grpSpPr>
          <a:xfrm>
            <a:off x="7208740" y="635166"/>
            <a:ext cx="272757" cy="266106"/>
            <a:chOff x="2895510" y="2157949"/>
            <a:chExt cx="852900" cy="827700"/>
          </a:xfrm>
        </p:grpSpPr>
        <p:sp>
          <p:nvSpPr>
            <p:cNvPr id="484" name="Google Shape;484;p3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5"/>
          <p:cNvSpPr txBox="1"/>
          <p:nvPr/>
        </p:nvSpPr>
        <p:spPr>
          <a:xfrm>
            <a:off x="7547075" y="599250"/>
            <a:ext cx="73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Algo: SVD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RMSE: 0.847470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7" name="Google Shape;487;p35"/>
          <p:cNvCxnSpPr/>
          <p:nvPr/>
        </p:nvCxnSpPr>
        <p:spPr>
          <a:xfrm flipH="1" rot="10800000">
            <a:off x="2347719" y="3060718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88" name="Google Shape;488;p35"/>
          <p:cNvSpPr txBox="1"/>
          <p:nvPr/>
        </p:nvSpPr>
        <p:spPr>
          <a:xfrm rot="-5400000">
            <a:off x="2827675" y="3447800"/>
            <a:ext cx="133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BaselineOnly</a:t>
            </a: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/>
          </a:p>
        </p:txBody>
      </p:sp>
      <p:sp>
        <p:nvSpPr>
          <p:cNvPr id="489" name="Google Shape;489;p35"/>
          <p:cNvSpPr txBox="1"/>
          <p:nvPr/>
        </p:nvSpPr>
        <p:spPr>
          <a:xfrm rot="-5400000">
            <a:off x="3556375" y="3719300"/>
            <a:ext cx="1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KNNBaseLine</a:t>
            </a: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/>
          </a:p>
        </p:txBody>
      </p:sp>
      <p:sp>
        <p:nvSpPr>
          <p:cNvPr id="490" name="Google Shape;490;p35"/>
          <p:cNvSpPr txBox="1"/>
          <p:nvPr/>
        </p:nvSpPr>
        <p:spPr>
          <a:xfrm rot="-5400000">
            <a:off x="4577425" y="3444950"/>
            <a:ext cx="17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KNNWithMeans</a:t>
            </a: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3322000" y="1056450"/>
            <a:ext cx="415500" cy="1998000"/>
          </a:xfrm>
          <a:prstGeom prst="roundRect">
            <a:avLst>
              <a:gd fmla="val 3538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C27B0"/>
              </a:solidFill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4312600" y="999450"/>
            <a:ext cx="415500" cy="2055000"/>
          </a:xfrm>
          <a:prstGeom prst="roundRect">
            <a:avLst>
              <a:gd fmla="val 35387" name="adj"/>
            </a:avLst>
          </a:prstGeom>
          <a:solidFill>
            <a:srgbClr val="701C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5303200" y="922025"/>
            <a:ext cx="415500" cy="2132400"/>
          </a:xfrm>
          <a:prstGeom prst="roundRect">
            <a:avLst>
              <a:gd fmla="val 35387" name="adj"/>
            </a:avLst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Singular Value Decomposition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36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SVD is a matrix factorisation technique, which reduces the number of features of a dataset by reducing the space dimension from N-dimension to K-dimension (where K&lt;N). </a:t>
            </a:r>
            <a:endParaRPr b="1" sz="15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In the context of the recommender system, the SVD is used as a collaborative filtering technique. </a:t>
            </a:r>
            <a:endParaRPr b="1" sz="15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It uses a matrix structure where each row represents a user, and each column represents an item. The elements of this matrix are the ratings that are given to items by users.</a:t>
            </a:r>
            <a:endParaRPr b="1" sz="15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 txBox="1"/>
          <p:nvPr/>
        </p:nvSpPr>
        <p:spPr>
          <a:xfrm>
            <a:off x="2541675" y="137575"/>
            <a:ext cx="734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Singular Value Decomposition</a:t>
            </a: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(SVD)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5" name="Google Shape;5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5" y="812475"/>
            <a:ext cx="4732626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575" y="1177675"/>
            <a:ext cx="4022400" cy="23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50" y="761837"/>
            <a:ext cx="6878250" cy="43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/>
        </p:nvSpPr>
        <p:spPr>
          <a:xfrm>
            <a:off x="1535300" y="1680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         SVD++ LibRecommender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39"/>
          <p:cNvSpPr txBox="1"/>
          <p:nvPr/>
        </p:nvSpPr>
        <p:spPr>
          <a:xfrm>
            <a:off x="547950" y="853175"/>
            <a:ext cx="7885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SVDpp from LibReccomender seems very robust, the more epochs we give it the better the test set RMSE. </a:t>
            </a:r>
            <a:endParaRPr b="1" sz="18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9"/>
          <p:cNvSpPr/>
          <p:nvPr/>
        </p:nvSpPr>
        <p:spPr>
          <a:xfrm>
            <a:off x="2450150" y="1857550"/>
            <a:ext cx="470100" cy="446400"/>
          </a:xfrm>
          <a:prstGeom prst="ellipse">
            <a:avLst/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 txBox="1"/>
          <p:nvPr/>
        </p:nvSpPr>
        <p:spPr>
          <a:xfrm>
            <a:off x="2997975" y="1781350"/>
            <a:ext cx="614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Algo: SVD++ 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RMSE: 0.798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Epoch: 8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Execution Time: 15min (10min Google Colab)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825" y="636850"/>
            <a:ext cx="4283464" cy="38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710275" y="155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Understanding Problem Statement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93138" y="13872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b="1"/>
          </a:p>
        </p:txBody>
      </p:sp>
      <p:sp>
        <p:nvSpPr>
          <p:cNvPr id="98" name="Google Shape;98;p15"/>
          <p:cNvSpPr txBox="1"/>
          <p:nvPr/>
        </p:nvSpPr>
        <p:spPr>
          <a:xfrm>
            <a:off x="893138" y="18305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Unlimited Supply of Content</a:t>
            </a:r>
            <a:endParaRPr b="1" sz="15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93138" y="28000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Customer Satisfaction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893138" y="32433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6781373" y="17543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Increased Customer Churn</a:t>
            </a:r>
            <a:endParaRPr b="1" sz="15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6628973" y="28000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 flipH="1">
            <a:off x="861230" y="25240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4" name="Google Shape;104;p15"/>
          <p:cNvSpPr/>
          <p:nvPr/>
        </p:nvSpPr>
        <p:spPr>
          <a:xfrm>
            <a:off x="3251960" y="114073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CE43C6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rot="5400000">
            <a:off x="3251948" y="114073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gradFill>
            <a:gsLst>
              <a:gs pos="0">
                <a:srgbClr val="CA52C2">
                  <a:alpha val="58430"/>
                </a:srgbClr>
              </a:gs>
              <a:gs pos="100000">
                <a:srgbClr val="70296C">
                  <a:alpha val="5843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10800000">
            <a:off x="3251948" y="114071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gradFill>
            <a:gsLst>
              <a:gs pos="0">
                <a:srgbClr val="CA52C2"/>
              </a:gs>
              <a:gs pos="100000">
                <a:srgbClr val="70296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 rot="-5400000">
            <a:off x="3251960" y="114071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4400818" y="124504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3834102" y="1722863"/>
            <a:ext cx="1623000" cy="162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670903" y="1771216"/>
            <a:ext cx="272757" cy="266106"/>
            <a:chOff x="2895510" y="2157949"/>
            <a:chExt cx="852900" cy="827700"/>
          </a:xfrm>
        </p:grpSpPr>
        <p:sp>
          <p:nvSpPr>
            <p:cNvPr id="111" name="Google Shape;111;p1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670903" y="2914216"/>
            <a:ext cx="272757" cy="266106"/>
            <a:chOff x="2895510" y="2157949"/>
            <a:chExt cx="852900" cy="827700"/>
          </a:xfrm>
        </p:grpSpPr>
        <p:sp>
          <p:nvSpPr>
            <p:cNvPr id="114" name="Google Shape;114;p1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6462103" y="1771216"/>
            <a:ext cx="272757" cy="266106"/>
            <a:chOff x="2895510" y="2157949"/>
            <a:chExt cx="852900" cy="827700"/>
          </a:xfrm>
        </p:grpSpPr>
        <p:sp>
          <p:nvSpPr>
            <p:cNvPr id="117" name="Google Shape;117;p1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6462103" y="2838016"/>
            <a:ext cx="272757" cy="266106"/>
            <a:chOff x="2895510" y="2157949"/>
            <a:chExt cx="852900" cy="827700"/>
          </a:xfrm>
        </p:grpSpPr>
        <p:sp>
          <p:nvSpPr>
            <p:cNvPr id="120" name="Google Shape;120;p1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5"/>
          <p:cNvSpPr txBox="1"/>
          <p:nvPr/>
        </p:nvSpPr>
        <p:spPr>
          <a:xfrm>
            <a:off x="6726025" y="2739800"/>
            <a:ext cx="211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Time and Cost 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Inefficency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15"/>
          <p:cNvCxnSpPr>
            <a:endCxn id="100" idx="1"/>
          </p:cNvCxnSpPr>
          <p:nvPr/>
        </p:nvCxnSpPr>
        <p:spPr>
          <a:xfrm rot="10800000">
            <a:off x="893138" y="3589225"/>
            <a:ext cx="3763500" cy="581400"/>
          </a:xfrm>
          <a:prstGeom prst="bentConnector5">
            <a:avLst>
              <a:gd fmla="val 23543" name="adj1"/>
              <a:gd fmla="val -451" name="adj2"/>
              <a:gd fmla="val 106327" name="adj3"/>
            </a:avLst>
          </a:prstGeom>
          <a:noFill/>
          <a:ln cap="flat" cmpd="sng" w="28575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5"/>
          <p:cNvCxnSpPr>
            <a:stCxn id="107" idx="3"/>
            <a:endCxn id="98" idx="0"/>
          </p:cNvCxnSpPr>
          <p:nvPr/>
        </p:nvCxnSpPr>
        <p:spPr>
          <a:xfrm rot="10800000">
            <a:off x="1888760" y="1830568"/>
            <a:ext cx="1363200" cy="703800"/>
          </a:xfrm>
          <a:prstGeom prst="bentConnector4">
            <a:avLst>
              <a:gd fmla="val 13476" name="adj1"/>
              <a:gd fmla="val 13384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5"/>
          <p:cNvCxnSpPr>
            <a:stCxn id="107" idx="2"/>
            <a:endCxn id="122" idx="3"/>
          </p:cNvCxnSpPr>
          <p:nvPr/>
        </p:nvCxnSpPr>
        <p:spPr>
          <a:xfrm rot="-5400000">
            <a:off x="6326360" y="1412968"/>
            <a:ext cx="834300" cy="4195800"/>
          </a:xfrm>
          <a:prstGeom prst="bentConnector4">
            <a:avLst>
              <a:gd fmla="val -28542" name="adj1"/>
              <a:gd fmla="val 105673" name="adj2"/>
            </a:avLst>
          </a:prstGeom>
          <a:noFill/>
          <a:ln cap="flat" cmpd="sng" w="28575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5"/>
          <p:cNvCxnSpPr>
            <a:stCxn id="106" idx="2"/>
            <a:endCxn id="101" idx="0"/>
          </p:cNvCxnSpPr>
          <p:nvPr/>
        </p:nvCxnSpPr>
        <p:spPr>
          <a:xfrm flipH="1" rot="10800000">
            <a:off x="6039248" y="1754368"/>
            <a:ext cx="1737900" cy="780000"/>
          </a:xfrm>
          <a:prstGeom prst="bentConnector4">
            <a:avLst>
              <a:gd fmla="val 21351" name="adj1"/>
              <a:gd fmla="val 130534" name="adj2"/>
            </a:avLst>
          </a:prstGeom>
          <a:noFill/>
          <a:ln cap="flat" cmpd="sng" w="28575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1388225" y="1645850"/>
            <a:ext cx="704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31333F"/>
              </a:solidFill>
              <a:highlight>
                <a:srgbClr val="FFFFFF"/>
              </a:highlight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50" y="691375"/>
            <a:ext cx="7771901" cy="437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>
            <p:ph type="title"/>
          </p:nvPr>
        </p:nvSpPr>
        <p:spPr>
          <a:xfrm>
            <a:off x="710275" y="155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Benefits of using Flick Insights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Benefits of using Flick Insights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660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C343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During movie night-out/at the cinema –A group of friends or family can enter a list of their most liked movies into the Self-Service portal at the cinema</a:t>
            </a:r>
            <a:endParaRPr b="1" sz="13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11150" lvl="0" marL="66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The platform will then use Flick Insights API call recommend movies that the user/users will probably like based on the metrics</a:t>
            </a:r>
            <a:endParaRPr b="1" sz="13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11150" lvl="0" marL="66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Increased Sales and </a:t>
            </a: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conversion</a:t>
            </a: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 due to increased customer retention</a:t>
            </a:r>
            <a:endParaRPr b="1" sz="13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11150" lvl="0" marL="66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Increased customer satisfaction and new customer attraction due to peer to peer marketing</a:t>
            </a:r>
            <a:endParaRPr b="1" sz="13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11150" lvl="0" marL="66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Reduced churn, there will be a decrease in number of customers who stop using the product</a:t>
            </a:r>
            <a:endParaRPr b="1" sz="13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11150" lvl="0" marL="660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rgbClr val="0C343D"/>
                </a:solidFill>
                <a:highlight>
                  <a:srgbClr val="FFFFFF"/>
                </a:highlight>
              </a:rPr>
              <a:t>Increase customer traffic and loyalty</a:t>
            </a:r>
            <a:endParaRPr b="1" sz="13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59525" y="2029450"/>
            <a:ext cx="1375500" cy="384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-149725" y="1683650"/>
            <a:ext cx="154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Business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Problem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962675" y="1974506"/>
            <a:ext cx="1068900" cy="420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821275" y="1879950"/>
            <a:ext cx="13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Collection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375" y="2471600"/>
            <a:ext cx="631350" cy="4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4024277" y="1950950"/>
            <a:ext cx="1301400" cy="533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3709250" y="1950950"/>
            <a:ext cx="2381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Exploration (EDA)</a:t>
            </a:r>
            <a:endParaRPr sz="1100"/>
          </a:p>
        </p:txBody>
      </p:sp>
      <p:sp>
        <p:nvSpPr>
          <p:cNvPr id="151" name="Google Shape;151;p18"/>
          <p:cNvSpPr/>
          <p:nvPr/>
        </p:nvSpPr>
        <p:spPr>
          <a:xfrm>
            <a:off x="4035807" y="996856"/>
            <a:ext cx="1196400" cy="420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3801350" y="902300"/>
            <a:ext cx="139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Preprocessing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4052135" y="2901856"/>
            <a:ext cx="1319700" cy="420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3953750" y="2807300"/>
            <a:ext cx="154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Visualization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475" y="1458187"/>
            <a:ext cx="801853" cy="3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721" y="2591749"/>
            <a:ext cx="631350" cy="235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8"/>
          <p:cNvCxnSpPr/>
          <p:nvPr/>
        </p:nvCxnSpPr>
        <p:spPr>
          <a:xfrm>
            <a:off x="1414450" y="2187750"/>
            <a:ext cx="515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273" y="3426288"/>
            <a:ext cx="801851" cy="22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8400" y="1516975"/>
            <a:ext cx="631350" cy="267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7759133" y="1054711"/>
            <a:ext cx="1327500" cy="41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543800" y="986625"/>
            <a:ext cx="148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RAIN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</a:t>
            </a:r>
            <a:endParaRPr sz="1100"/>
          </a:p>
        </p:txBody>
      </p:sp>
      <p:sp>
        <p:nvSpPr>
          <p:cNvPr id="162" name="Google Shape;162;p18"/>
          <p:cNvSpPr/>
          <p:nvPr/>
        </p:nvSpPr>
        <p:spPr>
          <a:xfrm>
            <a:off x="3894300" y="425510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3734025" y="4255100"/>
            <a:ext cx="1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Model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4550" y="3878651"/>
            <a:ext cx="627162" cy="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46475" y="3584650"/>
            <a:ext cx="1068900" cy="63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7323300" y="425510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7163025" y="4255100"/>
            <a:ext cx="18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Streamlit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7783500" y="1924500"/>
            <a:ext cx="1256700" cy="439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144400" y="422285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7833375" y="1888750"/>
            <a:ext cx="139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Hyper-Parameter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Tuning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81000" y="41910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System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3124200" y="0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Lifecycle</a:t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452984" y="1969111"/>
            <a:ext cx="1203300" cy="41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5257800" y="1901025"/>
            <a:ext cx="135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sz="1100"/>
          </a:p>
        </p:txBody>
      </p:sp>
      <p:sp>
        <p:nvSpPr>
          <p:cNvPr id="175" name="Google Shape;175;p18"/>
          <p:cNvSpPr/>
          <p:nvPr/>
        </p:nvSpPr>
        <p:spPr>
          <a:xfrm>
            <a:off x="7751638" y="2883511"/>
            <a:ext cx="1281300" cy="41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7543800" y="2815425"/>
            <a:ext cx="143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T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</a:t>
            </a:r>
            <a:endParaRPr sz="1100"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3076304" y="1215143"/>
            <a:ext cx="934004" cy="1896997"/>
            <a:chOff x="1602150" y="1696445"/>
            <a:chExt cx="1568700" cy="2272941"/>
          </a:xfrm>
        </p:grpSpPr>
        <p:grpSp>
          <p:nvGrpSpPr>
            <p:cNvPr id="178" name="Google Shape;178;p18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179" name="Google Shape;179;p18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0" name="Google Shape;180;p18"/>
              <p:cNvCxnSpPr>
                <a:stCxn id="179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1" name="Google Shape;181;p18"/>
              <p:cNvCxnSpPr>
                <a:stCxn id="179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2" name="Google Shape;182;p18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183" name="Google Shape;183;p18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4" name="Google Shape;184;p18"/>
              <p:cNvCxnSpPr>
                <a:stCxn id="183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5" name="Google Shape;185;p18"/>
              <p:cNvCxnSpPr>
                <a:stCxn id="183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86" name="Google Shape;186;p18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87" name="Google Shape;187;p18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6733904" y="1215143"/>
            <a:ext cx="934004" cy="1896997"/>
            <a:chOff x="1602150" y="1696445"/>
            <a:chExt cx="1568700" cy="2272941"/>
          </a:xfrm>
        </p:grpSpPr>
        <p:grpSp>
          <p:nvGrpSpPr>
            <p:cNvPr id="189" name="Google Shape;189;p18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190" name="Google Shape;190;p18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1" name="Google Shape;191;p18"/>
              <p:cNvCxnSpPr>
                <a:stCxn id="190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2" name="Google Shape;192;p18"/>
              <p:cNvCxnSpPr>
                <a:stCxn id="190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3" name="Google Shape;193;p18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194" name="Google Shape;194;p18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" name="Google Shape;195;p18"/>
              <p:cNvCxnSpPr>
                <a:stCxn id="194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6" name="Google Shape;196;p18"/>
              <p:cNvCxnSpPr>
                <a:stCxn id="194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97" name="Google Shape;197;p18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98" name="Google Shape;198;p18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9" name="Google Shape;199;p18"/>
          <p:cNvCxnSpPr/>
          <p:nvPr/>
        </p:nvCxnSpPr>
        <p:spPr>
          <a:xfrm flipH="1" rot="10800000">
            <a:off x="2206875" y="4520500"/>
            <a:ext cx="1019700" cy="1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00" name="Google Shape;200;p18"/>
          <p:cNvCxnSpPr/>
          <p:nvPr/>
        </p:nvCxnSpPr>
        <p:spPr>
          <a:xfrm flipH="1" rot="10800000">
            <a:off x="5940675" y="4520500"/>
            <a:ext cx="1019700" cy="1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9"/>
          <p:cNvCxnSpPr>
            <a:endCxn id="206" idx="6"/>
          </p:cNvCxnSpPr>
          <p:nvPr/>
        </p:nvCxnSpPr>
        <p:spPr>
          <a:xfrm flipH="1" rot="10800000">
            <a:off x="1042418" y="2762579"/>
            <a:ext cx="72780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19"/>
          <p:cNvSpPr txBox="1"/>
          <p:nvPr>
            <p:ph type="title"/>
          </p:nvPr>
        </p:nvSpPr>
        <p:spPr>
          <a:xfrm>
            <a:off x="1116484" y="221225"/>
            <a:ext cx="73260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Recommender System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Lifecycle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8" name="Google Shape;208;p19"/>
          <p:cNvGrpSpPr/>
          <p:nvPr/>
        </p:nvGrpSpPr>
        <p:grpSpPr>
          <a:xfrm>
            <a:off x="146525" y="1171540"/>
            <a:ext cx="1787741" cy="2957945"/>
            <a:chOff x="710265" y="1333888"/>
            <a:chExt cx="1884610" cy="3256573"/>
          </a:xfrm>
        </p:grpSpPr>
        <p:sp>
          <p:nvSpPr>
            <p:cNvPr id="209" name="Google Shape;209;p19"/>
            <p:cNvSpPr/>
            <p:nvPr/>
          </p:nvSpPr>
          <p:spPr>
            <a:xfrm>
              <a:off x="10606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1143175" y="1416388"/>
              <a:ext cx="1018800" cy="10188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15435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7102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Exploration (EDA)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" name="Google Shape;216;p19"/>
            <p:cNvSpPr txBox="1"/>
            <p:nvPr/>
          </p:nvSpPr>
          <p:spPr>
            <a:xfrm>
              <a:off x="710265" y="3796961"/>
              <a:ext cx="1884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</a:t>
              </a:r>
              <a:endParaRPr b="1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 Analysis</a:t>
              </a:r>
              <a:endParaRPr b="1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19"/>
          <p:cNvGrpSpPr/>
          <p:nvPr/>
        </p:nvGrpSpPr>
        <p:grpSpPr>
          <a:xfrm>
            <a:off x="5685315" y="1171540"/>
            <a:ext cx="1787742" cy="3162585"/>
            <a:chOff x="6549175" y="1333888"/>
            <a:chExt cx="1884611" cy="3481873"/>
          </a:xfrm>
        </p:grpSpPr>
        <p:sp>
          <p:nvSpPr>
            <p:cNvPr id="218" name="Google Shape;218;p19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 txBox="1"/>
            <p:nvPr/>
          </p:nvSpPr>
          <p:spPr>
            <a:xfrm>
              <a:off x="65491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5" name="Google Shape;225;p19"/>
            <p:cNvSpPr txBox="1"/>
            <p:nvPr/>
          </p:nvSpPr>
          <p:spPr>
            <a:xfrm>
              <a:off x="6549186" y="3796960"/>
              <a:ext cx="18846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19"/>
          <p:cNvGrpSpPr/>
          <p:nvPr/>
        </p:nvGrpSpPr>
        <p:grpSpPr>
          <a:xfrm>
            <a:off x="1992794" y="1171540"/>
            <a:ext cx="1787737" cy="2957946"/>
            <a:chOff x="2656575" y="1333888"/>
            <a:chExt cx="1884606" cy="3256574"/>
          </a:xfrm>
        </p:grpSpPr>
        <p:sp>
          <p:nvSpPr>
            <p:cNvPr id="227" name="Google Shape;227;p19"/>
            <p:cNvSpPr/>
            <p:nvPr/>
          </p:nvSpPr>
          <p:spPr>
            <a:xfrm>
              <a:off x="30069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089475" y="1416388"/>
              <a:ext cx="1018800" cy="1018800"/>
            </a:xfrm>
            <a:prstGeom prst="ellipse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4898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 txBox="1"/>
            <p:nvPr/>
          </p:nvSpPr>
          <p:spPr>
            <a:xfrm>
              <a:off x="2656575" y="336622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2656581" y="3796961"/>
              <a:ext cx="1884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3839050" y="1171540"/>
            <a:ext cx="1787736" cy="3715194"/>
            <a:chOff x="4602870" y="1333888"/>
            <a:chExt cx="1884605" cy="4090271"/>
          </a:xfrm>
        </p:grpSpPr>
        <p:sp>
          <p:nvSpPr>
            <p:cNvPr id="236" name="Google Shape;236;p19"/>
            <p:cNvSpPr/>
            <p:nvPr/>
          </p:nvSpPr>
          <p:spPr>
            <a:xfrm>
              <a:off x="49532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5035775" y="1416388"/>
              <a:ext cx="1018800" cy="101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5436125" y="2976538"/>
              <a:ext cx="218100" cy="218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 txBox="1"/>
            <p:nvPr/>
          </p:nvSpPr>
          <p:spPr>
            <a:xfrm>
              <a:off x="46028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3" name="Google Shape;243;p19"/>
            <p:cNvSpPr txBox="1"/>
            <p:nvPr/>
          </p:nvSpPr>
          <p:spPr>
            <a:xfrm>
              <a:off x="4602870" y="3796959"/>
              <a:ext cx="1884600" cy="16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" name="Google Shape;244;p19"/>
          <p:cNvGrpSpPr/>
          <p:nvPr/>
        </p:nvGrpSpPr>
        <p:grpSpPr>
          <a:xfrm>
            <a:off x="7356250" y="1171605"/>
            <a:ext cx="1787742" cy="3269838"/>
            <a:chOff x="6549163" y="1333888"/>
            <a:chExt cx="1884612" cy="3599954"/>
          </a:xfrm>
        </p:grpSpPr>
        <p:sp>
          <p:nvSpPr>
            <p:cNvPr id="245" name="Google Shape;245;p19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 txBox="1"/>
            <p:nvPr/>
          </p:nvSpPr>
          <p:spPr>
            <a:xfrm>
              <a:off x="6549175" y="328100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1" name="Google Shape;251;p19"/>
            <p:cNvSpPr txBox="1"/>
            <p:nvPr/>
          </p:nvSpPr>
          <p:spPr>
            <a:xfrm>
              <a:off x="6549163" y="3552641"/>
              <a:ext cx="1884600" cy="13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831868" y="1513944"/>
            <a:ext cx="417063" cy="398123"/>
            <a:chOff x="4126815" y="2760704"/>
            <a:chExt cx="380393" cy="363118"/>
          </a:xfrm>
        </p:grpSpPr>
        <p:sp>
          <p:nvSpPr>
            <p:cNvPr id="253" name="Google Shape;253;p19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19"/>
          <p:cNvSpPr txBox="1"/>
          <p:nvPr/>
        </p:nvSpPr>
        <p:spPr>
          <a:xfrm>
            <a:off x="1992794" y="3017507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Preprocessing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1992800" y="3408750"/>
            <a:ext cx="17877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Merging Features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 Timestamp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3839055" y="3093707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850E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r>
              <a:rPr lang="en" sz="1700">
                <a:solidFill>
                  <a:srgbClr val="E850E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Engineering</a:t>
            </a:r>
            <a:endParaRPr sz="1700">
              <a:solidFill>
                <a:srgbClr val="E850E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3839050" y="3327450"/>
            <a:ext cx="1787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Vectorizing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Scaling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5626800" y="3320228"/>
            <a:ext cx="17877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Evaluation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5626777" y="3105095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7356250" y="3110698"/>
            <a:ext cx="17877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Visualizing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Model Performance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7356261" y="2940172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Hyperparameter Tuning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2630771" y="1464707"/>
            <a:ext cx="511590" cy="488944"/>
            <a:chOff x="1421638" y="4125629"/>
            <a:chExt cx="374709" cy="374010"/>
          </a:xfrm>
        </p:grpSpPr>
        <p:sp>
          <p:nvSpPr>
            <p:cNvPr id="266" name="Google Shape;266;p19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9"/>
          <p:cNvGrpSpPr/>
          <p:nvPr/>
        </p:nvGrpSpPr>
        <p:grpSpPr>
          <a:xfrm>
            <a:off x="4483911" y="1527106"/>
            <a:ext cx="491959" cy="432888"/>
            <a:chOff x="6069423" y="2891892"/>
            <a:chExt cx="362321" cy="364231"/>
          </a:xfrm>
        </p:grpSpPr>
        <p:sp>
          <p:nvSpPr>
            <p:cNvPr id="269" name="Google Shape;269;p19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6323471" y="1492737"/>
            <a:ext cx="434556" cy="432894"/>
            <a:chOff x="898875" y="4399275"/>
            <a:chExt cx="483700" cy="481850"/>
          </a:xfrm>
        </p:grpSpPr>
        <p:sp>
          <p:nvSpPr>
            <p:cNvPr id="276" name="Google Shape;276;p19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4" name="Google Shape;284;p19"/>
          <p:cNvGrpSpPr/>
          <p:nvPr/>
        </p:nvGrpSpPr>
        <p:grpSpPr>
          <a:xfrm>
            <a:off x="8029971" y="1496562"/>
            <a:ext cx="434538" cy="432894"/>
            <a:chOff x="5049725" y="1435050"/>
            <a:chExt cx="486550" cy="481850"/>
          </a:xfrm>
        </p:grpSpPr>
        <p:sp>
          <p:nvSpPr>
            <p:cNvPr id="285" name="Google Shape;285;p19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89" name="Google Shape;289;p19"/>
          <p:cNvSpPr txBox="1"/>
          <p:nvPr/>
        </p:nvSpPr>
        <p:spPr>
          <a:xfrm>
            <a:off x="5667855" y="3093707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 &amp; Evaluate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>
            <p:ph type="title"/>
          </p:nvPr>
        </p:nvSpPr>
        <p:spPr>
          <a:xfrm>
            <a:off x="710275" y="155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Exploring our Dataset size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3">
            <a:alphaModFix/>
          </a:blip>
          <a:srcRect b="0" l="4651" r="48176" t="0"/>
          <a:stretch/>
        </p:blipFill>
        <p:spPr>
          <a:xfrm>
            <a:off x="2480575" y="698700"/>
            <a:ext cx="4595675" cy="471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0"/>
          <p:cNvCxnSpPr/>
          <p:nvPr/>
        </p:nvCxnSpPr>
        <p:spPr>
          <a:xfrm rot="-5400000">
            <a:off x="6835050" y="2813638"/>
            <a:ext cx="253500" cy="228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0"/>
          <p:cNvSpPr txBox="1"/>
          <p:nvPr/>
        </p:nvSpPr>
        <p:spPr>
          <a:xfrm>
            <a:off x="6878775" y="2389700"/>
            <a:ext cx="156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genome_score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20"/>
          <p:cNvCxnSpPr/>
          <p:nvPr/>
        </p:nvCxnSpPr>
        <p:spPr>
          <a:xfrm rot="10800000">
            <a:off x="2724175" y="1759375"/>
            <a:ext cx="365100" cy="319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0"/>
          <p:cNvSpPr txBox="1"/>
          <p:nvPr/>
        </p:nvSpPr>
        <p:spPr>
          <a:xfrm>
            <a:off x="2160675" y="1545475"/>
            <a:ext cx="69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p20"/>
          <p:cNvCxnSpPr/>
          <p:nvPr/>
        </p:nvCxnSpPr>
        <p:spPr>
          <a:xfrm flipH="1">
            <a:off x="3028325" y="4270175"/>
            <a:ext cx="456600" cy="380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20"/>
          <p:cNvSpPr txBox="1"/>
          <p:nvPr/>
        </p:nvSpPr>
        <p:spPr>
          <a:xfrm>
            <a:off x="2571875" y="4406700"/>
            <a:ext cx="59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0"/>
          <p:cNvCxnSpPr/>
          <p:nvPr/>
        </p:nvCxnSpPr>
        <p:spPr>
          <a:xfrm>
            <a:off x="4671900" y="4757150"/>
            <a:ext cx="289200" cy="213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0"/>
          <p:cNvSpPr txBox="1"/>
          <p:nvPr/>
        </p:nvSpPr>
        <p:spPr>
          <a:xfrm>
            <a:off x="4899800" y="4756925"/>
            <a:ext cx="59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tags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>
            <p:ph type="title"/>
          </p:nvPr>
        </p:nvSpPr>
        <p:spPr>
          <a:xfrm>
            <a:off x="710275" y="155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Analysing</a:t>
            </a: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Null Values from the Dataset</a:t>
            </a:r>
            <a:endParaRPr b="1" sz="23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" y="586850"/>
            <a:ext cx="3320450" cy="22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375" y="615375"/>
            <a:ext cx="3612244" cy="22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475" y="2800225"/>
            <a:ext cx="4234350" cy="24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A733A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